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7" r:id="rId2"/>
    <p:sldId id="268" r:id="rId3"/>
    <p:sldId id="258" r:id="rId4"/>
    <p:sldId id="263" r:id="rId5"/>
    <p:sldId id="262" r:id="rId6"/>
    <p:sldId id="264" r:id="rId7"/>
    <p:sldId id="260" r:id="rId8"/>
    <p:sldId id="257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95959"/>
    <a:srgbClr val="424E5E"/>
    <a:srgbClr val="1482AC"/>
    <a:srgbClr val="344050"/>
    <a:srgbClr val="ED685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66" d="100"/>
          <a:sy n="66" d="100"/>
        </p:scale>
        <p:origin x="66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4DE59DE3-EEDE-4402-9794-5FB5C4623C6E}" type="datetimeFigureOut">
              <a:rPr lang="fr-FR" smtClean="0"/>
              <a:t>11/10/2019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D4637-DBEA-4C12-A06B-30273DD46F2D}" type="slidenum">
              <a:rPr lang="fr-FR" smtClean="0"/>
              <a:t>‹N°›</a:t>
            </a:fld>
            <a:endParaRPr lang="fr-FR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22345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59DE3-EEDE-4402-9794-5FB5C4623C6E}" type="datetimeFigureOut">
              <a:rPr lang="fr-FR" smtClean="0"/>
              <a:t>11/10/2019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D4637-DBEA-4C12-A06B-30273DD46F2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520272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59DE3-EEDE-4402-9794-5FB5C4623C6E}" type="datetimeFigureOut">
              <a:rPr lang="fr-FR" smtClean="0"/>
              <a:t>11/10/2019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D4637-DBEA-4C12-A06B-30273DD46F2D}" type="slidenum">
              <a:rPr lang="fr-FR" smtClean="0"/>
              <a:t>‹N°›</a:t>
            </a:fld>
            <a:endParaRPr lang="fr-FR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56782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59DE3-EEDE-4402-9794-5FB5C4623C6E}" type="datetimeFigureOut">
              <a:rPr lang="fr-FR" smtClean="0"/>
              <a:t>11/10/2019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D4637-DBEA-4C12-A06B-30273DD46F2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874295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59DE3-EEDE-4402-9794-5FB5C4623C6E}" type="datetimeFigureOut">
              <a:rPr lang="fr-FR" smtClean="0"/>
              <a:t>11/10/2019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D4637-DBEA-4C12-A06B-30273DD46F2D}" type="slidenum">
              <a:rPr lang="fr-FR" smtClean="0"/>
              <a:t>‹N°›</a:t>
            </a:fld>
            <a:endParaRPr lang="fr-FR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93403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59DE3-EEDE-4402-9794-5FB5C4623C6E}" type="datetimeFigureOut">
              <a:rPr lang="fr-FR" smtClean="0"/>
              <a:t>11/10/2019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D4637-DBEA-4C12-A06B-30273DD46F2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542107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59DE3-EEDE-4402-9794-5FB5C4623C6E}" type="datetimeFigureOut">
              <a:rPr lang="fr-FR" smtClean="0"/>
              <a:t>11/10/2019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D4637-DBEA-4C12-A06B-30273DD46F2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172150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59DE3-EEDE-4402-9794-5FB5C4623C6E}" type="datetimeFigureOut">
              <a:rPr lang="fr-FR" smtClean="0"/>
              <a:t>11/10/2019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D4637-DBEA-4C12-A06B-30273DD46F2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236978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59DE3-EEDE-4402-9794-5FB5C4623C6E}" type="datetimeFigureOut">
              <a:rPr lang="fr-FR" smtClean="0"/>
              <a:t>11/10/2019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D4637-DBEA-4C12-A06B-30273DD46F2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743358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59DE3-EEDE-4402-9794-5FB5C4623C6E}" type="datetimeFigureOut">
              <a:rPr lang="fr-FR" smtClean="0"/>
              <a:t>11/10/2019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D4637-DBEA-4C12-A06B-30273DD46F2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641929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59DE3-EEDE-4402-9794-5FB5C4623C6E}" type="datetimeFigureOut">
              <a:rPr lang="fr-FR" smtClean="0"/>
              <a:t>11/10/2019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D4637-DBEA-4C12-A06B-30273DD46F2D}" type="slidenum">
              <a:rPr lang="fr-FR" smtClean="0"/>
              <a:t>‹N°›</a:t>
            </a:fld>
            <a:endParaRPr lang="fr-FR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71704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DE59DE3-EEDE-4402-9794-5FB5C4623C6E}" type="datetimeFigureOut">
              <a:rPr lang="fr-FR" smtClean="0"/>
              <a:t>11/10/2019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783D4637-DBEA-4C12-A06B-30273DD46F2D}" type="slidenum">
              <a:rPr lang="fr-FR" smtClean="0"/>
              <a:t>‹N°›</a:t>
            </a:fld>
            <a:endParaRPr lang="fr-FR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08702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4.png"/><Relationship Id="rId5" Type="http://schemas.openxmlformats.org/officeDocument/2006/relationships/image" Target="cid:A13609C6DC1149A3BCD83F0B1C7469B8" TargetMode="Externa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route, équitation, moto, allant&#10;&#10;Description générée automatiquement">
            <a:extLst>
              <a:ext uri="{FF2B5EF4-FFF2-40B4-BE49-F238E27FC236}">
                <a16:creationId xmlns:a16="http://schemas.microsoft.com/office/drawing/2014/main" id="{0C9F7477-A6C9-417F-809D-2E4DDF2BA73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09" b="28939"/>
          <a:stretch/>
        </p:blipFill>
        <p:spPr>
          <a:xfrm>
            <a:off x="1" y="0"/>
            <a:ext cx="12191999" cy="4675658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B581C72A-F113-4EF0-AB59-663C52AA5C90}"/>
              </a:ext>
            </a:extLst>
          </p:cNvPr>
          <p:cNvPicPr/>
          <p:nvPr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4438" y="5128687"/>
            <a:ext cx="4283122" cy="111348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ous-titre 1">
            <a:extLst>
              <a:ext uri="{FF2B5EF4-FFF2-40B4-BE49-F238E27FC236}">
                <a16:creationId xmlns:a16="http://schemas.microsoft.com/office/drawing/2014/main" id="{39D566DB-E339-452C-A3D6-3E4FE9A7CE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686057" y="5510651"/>
            <a:ext cx="2925618" cy="1463040"/>
          </a:xfrm>
        </p:spPr>
        <p:txBody>
          <a:bodyPr/>
          <a:lstStyle/>
          <a:p>
            <a:r>
              <a:rPr lang="en-US" spc="600" dirty="0"/>
              <a:t> PANGOLIN TEAM</a:t>
            </a:r>
          </a:p>
        </p:txBody>
      </p:sp>
      <p:pic>
        <p:nvPicPr>
          <p:cNvPr id="9" name="Image 8" descr="Une image contenant parapluie&#10;&#10;Description générée automatiquement">
            <a:extLst>
              <a:ext uri="{FF2B5EF4-FFF2-40B4-BE49-F238E27FC236}">
                <a16:creationId xmlns:a16="http://schemas.microsoft.com/office/drawing/2014/main" id="{13811895-2007-4C44-BDC3-ACFA45B276F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8582" y="4783761"/>
            <a:ext cx="2120568" cy="1590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5591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y2mate.com - perte_de_controle_toustouches_zZt7ijpj_zw_1080p">
            <a:hlinkClick r:id="" action="ppaction://media"/>
            <a:extLst>
              <a:ext uri="{FF2B5EF4-FFF2-40B4-BE49-F238E27FC236}">
                <a16:creationId xmlns:a16="http://schemas.microsoft.com/office/drawing/2014/main" id="{8DF4DFEF-AB7A-4BF3-92A0-37062BEC85CF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7831"/>
          </a:xfrm>
        </p:spPr>
      </p:pic>
    </p:spTree>
    <p:extLst>
      <p:ext uri="{BB962C8B-B14F-4D97-AF65-F5344CB8AC3E}">
        <p14:creationId xmlns:p14="http://schemas.microsoft.com/office/powerpoint/2010/main" val="700690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422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904C0BC6-B04D-4459-B721-9C030C3927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24E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B2F024E-D853-479C-B5A9-08293A2D72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DD63E3DA-FB77-40F8-A5F3-29FC2728A2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907"/>
          <a:stretch/>
        </p:blipFill>
        <p:spPr>
          <a:xfrm>
            <a:off x="643467" y="2482907"/>
            <a:ext cx="10905066" cy="1892186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1A03BD48-267C-415D-B8A3-77A08C3891A0}"/>
              </a:ext>
            </a:extLst>
          </p:cNvPr>
          <p:cNvSpPr txBox="1"/>
          <p:nvPr/>
        </p:nvSpPr>
        <p:spPr>
          <a:xfrm>
            <a:off x="4028126" y="951247"/>
            <a:ext cx="413574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424E5E"/>
                </a:solidFill>
              </a:rPr>
              <a:t>TACKLED PROBLEM</a:t>
            </a:r>
          </a:p>
        </p:txBody>
      </p:sp>
    </p:spTree>
    <p:extLst>
      <p:ext uri="{BB962C8B-B14F-4D97-AF65-F5344CB8AC3E}">
        <p14:creationId xmlns:p14="http://schemas.microsoft.com/office/powerpoint/2010/main" val="9605640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18">
            <a:extLst>
              <a:ext uri="{FF2B5EF4-FFF2-40B4-BE49-F238E27FC236}">
                <a16:creationId xmlns:a16="http://schemas.microsoft.com/office/drawing/2014/main" id="{EF936958-1A6E-4841-8289-4F7904B204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496451F-B44A-451D-AA20-B1DAA958C3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033E876-9C10-4610-867C-3F1C1290E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8"/>
            <a:ext cx="10905067" cy="5571066"/>
          </a:xfrm>
          <a:prstGeom prst="rect">
            <a:avLst/>
          </a:prstGeom>
          <a:solidFill>
            <a:srgbClr val="FFFFFF"/>
          </a:solidFill>
          <a:ln>
            <a:solidFill>
              <a:srgbClr val="F36B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2FF347A1-6887-4FEC-B873-BA1CEE8B74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9795" y="811741"/>
            <a:ext cx="8172408" cy="494370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512142F-DB0A-467F-A228-73565F4425E9}"/>
              </a:ext>
            </a:extLst>
          </p:cNvPr>
          <p:cNvSpPr/>
          <p:nvPr/>
        </p:nvSpPr>
        <p:spPr>
          <a:xfrm>
            <a:off x="3535024" y="5767032"/>
            <a:ext cx="5121949" cy="3847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900" u="sng" dirty="0">
                <a:solidFill>
                  <a:srgbClr val="ED6853"/>
                </a:solidFill>
                <a:latin typeface="Raleway"/>
              </a:rPr>
              <a:t>23 times more</a:t>
            </a:r>
            <a:r>
              <a:rPr lang="en-US" sz="1900" dirty="0">
                <a:solidFill>
                  <a:srgbClr val="ED6853"/>
                </a:solidFill>
                <a:latin typeface="Raleway"/>
              </a:rPr>
              <a:t> likely to crash than a motorist</a:t>
            </a:r>
            <a:endParaRPr lang="fr-FR" sz="1900" dirty="0">
              <a:solidFill>
                <a:srgbClr val="ED685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34142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904C0BC6-B04D-4459-B721-9C030C3927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B2F024E-D853-479C-B5A9-08293A2D72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 6" descr="Une image contenant assis, table, noir, ordinateur&#10;&#10;Description générée automatiquement">
            <a:extLst>
              <a:ext uri="{FF2B5EF4-FFF2-40B4-BE49-F238E27FC236}">
                <a16:creationId xmlns:a16="http://schemas.microsoft.com/office/drawing/2014/main" id="{5C0852C7-8789-479D-B2F8-D0FEC5D1C6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7360" y="1878610"/>
            <a:ext cx="3637280" cy="3100780"/>
          </a:xfrm>
          <a:prstGeom prst="rect">
            <a:avLst/>
          </a:prstGeom>
        </p:spPr>
      </p:pic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DA5891D1-765B-479C-8EA8-418836B72200}"/>
              </a:ext>
            </a:extLst>
          </p:cNvPr>
          <p:cNvCxnSpPr/>
          <p:nvPr/>
        </p:nvCxnSpPr>
        <p:spPr>
          <a:xfrm flipV="1">
            <a:off x="7193280" y="1878610"/>
            <a:ext cx="619760" cy="49883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544A6CF4-253E-4154-9BD2-A92FE3434668}"/>
              </a:ext>
            </a:extLst>
          </p:cNvPr>
          <p:cNvCxnSpPr/>
          <p:nvPr/>
        </p:nvCxnSpPr>
        <p:spPr>
          <a:xfrm>
            <a:off x="7813040" y="1878610"/>
            <a:ext cx="1350010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4479A619-C514-4C20-9F00-2CD658344D0C}"/>
              </a:ext>
            </a:extLst>
          </p:cNvPr>
          <p:cNvCxnSpPr>
            <a:cxnSpLocks/>
          </p:cNvCxnSpPr>
          <p:nvPr/>
        </p:nvCxnSpPr>
        <p:spPr>
          <a:xfrm flipH="1" flipV="1">
            <a:off x="3875725" y="1428115"/>
            <a:ext cx="724850" cy="85788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95572F47-184C-435B-97BA-4DB0615AFD95}"/>
              </a:ext>
            </a:extLst>
          </p:cNvPr>
          <p:cNvCxnSpPr>
            <a:cxnSpLocks/>
          </p:cNvCxnSpPr>
          <p:nvPr/>
        </p:nvCxnSpPr>
        <p:spPr>
          <a:xfrm flipH="1">
            <a:off x="2351725" y="1428115"/>
            <a:ext cx="1524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15A216EA-41B3-431C-9177-34FF9EEA7A32}"/>
              </a:ext>
            </a:extLst>
          </p:cNvPr>
          <p:cNvCxnSpPr>
            <a:cxnSpLocks/>
          </p:cNvCxnSpPr>
          <p:nvPr/>
        </p:nvCxnSpPr>
        <p:spPr>
          <a:xfrm flipH="1">
            <a:off x="2456816" y="3706465"/>
            <a:ext cx="152399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Connecteur droit 32">
            <a:extLst>
              <a:ext uri="{FF2B5EF4-FFF2-40B4-BE49-F238E27FC236}">
                <a16:creationId xmlns:a16="http://schemas.microsoft.com/office/drawing/2014/main" id="{2851E563-F030-4970-9479-B12480DF7F80}"/>
              </a:ext>
            </a:extLst>
          </p:cNvPr>
          <p:cNvCxnSpPr>
            <a:cxnSpLocks/>
          </p:cNvCxnSpPr>
          <p:nvPr/>
        </p:nvCxnSpPr>
        <p:spPr>
          <a:xfrm flipH="1">
            <a:off x="4076701" y="5191760"/>
            <a:ext cx="628649" cy="38989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Connecteur droit 34">
            <a:extLst>
              <a:ext uri="{FF2B5EF4-FFF2-40B4-BE49-F238E27FC236}">
                <a16:creationId xmlns:a16="http://schemas.microsoft.com/office/drawing/2014/main" id="{B420F985-8C6C-4F59-86B6-8FCD729B0CCB}"/>
              </a:ext>
            </a:extLst>
          </p:cNvPr>
          <p:cNvCxnSpPr>
            <a:cxnSpLocks/>
          </p:cNvCxnSpPr>
          <p:nvPr/>
        </p:nvCxnSpPr>
        <p:spPr>
          <a:xfrm flipH="1">
            <a:off x="2456818" y="5581650"/>
            <a:ext cx="161988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Connecteur droit 42">
            <a:extLst>
              <a:ext uri="{FF2B5EF4-FFF2-40B4-BE49-F238E27FC236}">
                <a16:creationId xmlns:a16="http://schemas.microsoft.com/office/drawing/2014/main" id="{2626060D-C1E5-470B-9208-700882F00732}"/>
              </a:ext>
            </a:extLst>
          </p:cNvPr>
          <p:cNvCxnSpPr>
            <a:cxnSpLocks/>
          </p:cNvCxnSpPr>
          <p:nvPr/>
        </p:nvCxnSpPr>
        <p:spPr>
          <a:xfrm>
            <a:off x="7193280" y="4810125"/>
            <a:ext cx="538480" cy="38163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ZoneTexte 47">
            <a:extLst>
              <a:ext uri="{FF2B5EF4-FFF2-40B4-BE49-F238E27FC236}">
                <a16:creationId xmlns:a16="http://schemas.microsoft.com/office/drawing/2014/main" id="{4664CD77-360D-4C1A-B3C0-1DAB2C7C99D6}"/>
              </a:ext>
            </a:extLst>
          </p:cNvPr>
          <p:cNvSpPr txBox="1"/>
          <p:nvPr/>
        </p:nvSpPr>
        <p:spPr>
          <a:xfrm>
            <a:off x="9325811" y="1533891"/>
            <a:ext cx="16979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Detector housing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Captors, sensors</a:t>
            </a:r>
          </a:p>
        </p:txBody>
      </p:sp>
      <p:sp>
        <p:nvSpPr>
          <p:cNvPr id="49" name="ZoneTexte 48">
            <a:extLst>
              <a:ext uri="{FF2B5EF4-FFF2-40B4-BE49-F238E27FC236}">
                <a16:creationId xmlns:a16="http://schemas.microsoft.com/office/drawing/2014/main" id="{C135F779-D66D-4D06-8269-D3BFA2735081}"/>
              </a:ext>
            </a:extLst>
          </p:cNvPr>
          <p:cNvSpPr txBox="1"/>
          <p:nvPr/>
        </p:nvSpPr>
        <p:spPr>
          <a:xfrm>
            <a:off x="1168288" y="1243449"/>
            <a:ext cx="1011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SIM card</a:t>
            </a:r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E0307290-9431-4A51-9A1B-C38E4FD1CF70}"/>
              </a:ext>
            </a:extLst>
          </p:cNvPr>
          <p:cNvSpPr txBox="1"/>
          <p:nvPr/>
        </p:nvSpPr>
        <p:spPr>
          <a:xfrm>
            <a:off x="9297589" y="4954777"/>
            <a:ext cx="1034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Speakers</a:t>
            </a:r>
          </a:p>
        </p:txBody>
      </p:sp>
      <p:sp>
        <p:nvSpPr>
          <p:cNvPr id="52" name="ZoneTexte 51">
            <a:extLst>
              <a:ext uri="{FF2B5EF4-FFF2-40B4-BE49-F238E27FC236}">
                <a16:creationId xmlns:a16="http://schemas.microsoft.com/office/drawing/2014/main" id="{9D3EB407-FC7C-44FF-97B8-766B9963B83B}"/>
              </a:ext>
            </a:extLst>
          </p:cNvPr>
          <p:cNvSpPr txBox="1"/>
          <p:nvPr/>
        </p:nvSpPr>
        <p:spPr>
          <a:xfrm>
            <a:off x="1588771" y="5396984"/>
            <a:ext cx="6898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Micro</a:t>
            </a:r>
          </a:p>
        </p:txBody>
      </p:sp>
      <p:cxnSp>
        <p:nvCxnSpPr>
          <p:cNvPr id="61" name="Connecteur droit 60">
            <a:extLst>
              <a:ext uri="{FF2B5EF4-FFF2-40B4-BE49-F238E27FC236}">
                <a16:creationId xmlns:a16="http://schemas.microsoft.com/office/drawing/2014/main" id="{9C7A8484-A030-4625-8AC5-587A9E320BC9}"/>
              </a:ext>
            </a:extLst>
          </p:cNvPr>
          <p:cNvCxnSpPr/>
          <p:nvPr/>
        </p:nvCxnSpPr>
        <p:spPr>
          <a:xfrm>
            <a:off x="7731760" y="5191760"/>
            <a:ext cx="143129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Rectangle 62">
            <a:extLst>
              <a:ext uri="{FF2B5EF4-FFF2-40B4-BE49-F238E27FC236}">
                <a16:creationId xmlns:a16="http://schemas.microsoft.com/office/drawing/2014/main" id="{031AD4A6-252E-4F8A-81F2-08353DDFE8B3}"/>
              </a:ext>
            </a:extLst>
          </p:cNvPr>
          <p:cNvSpPr/>
          <p:nvPr/>
        </p:nvSpPr>
        <p:spPr>
          <a:xfrm>
            <a:off x="1588771" y="3521799"/>
            <a:ext cx="6447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Visor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E16EC618-E076-4BFD-8DCD-4062669C58D4}"/>
              </a:ext>
            </a:extLst>
          </p:cNvPr>
          <p:cNvSpPr txBox="1"/>
          <p:nvPr/>
        </p:nvSpPr>
        <p:spPr>
          <a:xfrm>
            <a:off x="4335780" y="828695"/>
            <a:ext cx="35155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595959"/>
                </a:solidFill>
              </a:rPr>
              <a:t>OUR SOLUTION</a:t>
            </a:r>
          </a:p>
        </p:txBody>
      </p:sp>
    </p:spTree>
    <p:extLst>
      <p:ext uri="{BB962C8B-B14F-4D97-AF65-F5344CB8AC3E}">
        <p14:creationId xmlns:p14="http://schemas.microsoft.com/office/powerpoint/2010/main" val="26305276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C61657BD-3333-446A-A16A-CBDC77C8E5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457200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2CAFF06-4D3A-42A5-8614-B1FA47EA0F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7" y="643467"/>
            <a:ext cx="10905066" cy="557106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0945C257-0F33-43E2-8071-0F7AA43BD1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333" y="2220912"/>
            <a:ext cx="10583331" cy="2619375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849D9C62-9A87-40A6-A00C-FF62DC7305C2}"/>
              </a:ext>
            </a:extLst>
          </p:cNvPr>
          <p:cNvSpPr txBox="1"/>
          <p:nvPr/>
        </p:nvSpPr>
        <p:spPr>
          <a:xfrm>
            <a:off x="4148606" y="1078247"/>
            <a:ext cx="389478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1482AC"/>
                </a:solidFill>
              </a:rPr>
              <a:t>GANTT DIAGRAM</a:t>
            </a:r>
          </a:p>
        </p:txBody>
      </p:sp>
    </p:spTree>
    <p:extLst>
      <p:ext uri="{BB962C8B-B14F-4D97-AF65-F5344CB8AC3E}">
        <p14:creationId xmlns:p14="http://schemas.microsoft.com/office/powerpoint/2010/main" val="35085388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 descr="Une image contenant extérieur, jeu, homme, jeune&#10;&#10;Description générée automatiquement">
            <a:extLst>
              <a:ext uri="{FF2B5EF4-FFF2-40B4-BE49-F238E27FC236}">
                <a16:creationId xmlns:a16="http://schemas.microsoft.com/office/drawing/2014/main" id="{D4971033-769C-4249-B47C-446624D5409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712" b="9627"/>
          <a:stretch/>
        </p:blipFill>
        <p:spPr>
          <a:xfrm>
            <a:off x="0" y="-86629"/>
            <a:ext cx="12191980" cy="7670800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D77A3F6C-FFB6-4694-8075-8FC4A5094650}"/>
              </a:ext>
            </a:extLst>
          </p:cNvPr>
          <p:cNvSpPr txBox="1"/>
          <p:nvPr/>
        </p:nvSpPr>
        <p:spPr>
          <a:xfrm>
            <a:off x="1897747" y="1195639"/>
            <a:ext cx="18491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homologation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0BA9BAD-42D8-4786-B529-5DCAB379D46D}"/>
              </a:ext>
            </a:extLst>
          </p:cNvPr>
          <p:cNvSpPr/>
          <p:nvPr/>
        </p:nvSpPr>
        <p:spPr>
          <a:xfrm>
            <a:off x="7650956" y="1195638"/>
            <a:ext cx="219457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ECE 22-05 norm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C7F8AE1-17CE-4483-B155-0388B9351F96}"/>
              </a:ext>
            </a:extLst>
          </p:cNvPr>
          <p:cNvSpPr/>
          <p:nvPr/>
        </p:nvSpPr>
        <p:spPr>
          <a:xfrm>
            <a:off x="7650956" y="5142666"/>
            <a:ext cx="22282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shock absorption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561869E-9419-4657-A6C4-8E3E9C595E22}"/>
              </a:ext>
            </a:extLst>
          </p:cNvPr>
          <p:cNvSpPr/>
          <p:nvPr/>
        </p:nvSpPr>
        <p:spPr>
          <a:xfrm>
            <a:off x="1226356" y="2524573"/>
            <a:ext cx="167706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vision angle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77A401C-9AF5-461D-B745-681B03FA9E4C}"/>
              </a:ext>
            </a:extLst>
          </p:cNvPr>
          <p:cNvSpPr/>
          <p:nvPr/>
        </p:nvSpPr>
        <p:spPr>
          <a:xfrm>
            <a:off x="1965423" y="5142666"/>
            <a:ext cx="25076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abrasion resistance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A5A40D1-4E4D-4C62-A3E9-033D3180DEC7}"/>
              </a:ext>
            </a:extLst>
          </p:cNvPr>
          <p:cNvSpPr/>
          <p:nvPr/>
        </p:nvSpPr>
        <p:spPr>
          <a:xfrm>
            <a:off x="988728" y="3926874"/>
            <a:ext cx="258115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Impact deformation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4AAF917-0D87-4B57-BA77-14AA62FDC2D9}"/>
              </a:ext>
            </a:extLst>
          </p:cNvPr>
          <p:cNvSpPr/>
          <p:nvPr/>
        </p:nvSpPr>
        <p:spPr>
          <a:xfrm>
            <a:off x="8254239" y="2518568"/>
            <a:ext cx="19335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screen quality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9EB912-8A22-41D8-821C-D6377C6EC37E}"/>
              </a:ext>
            </a:extLst>
          </p:cNvPr>
          <p:cNvSpPr/>
          <p:nvPr/>
        </p:nvSpPr>
        <p:spPr>
          <a:xfrm>
            <a:off x="8254239" y="3926873"/>
            <a:ext cx="206838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restraint system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27BF730E-78F6-46D1-9A92-0247500D3FBA}"/>
              </a:ext>
            </a:extLst>
          </p:cNvPr>
          <p:cNvSpPr txBox="1"/>
          <p:nvPr/>
        </p:nvSpPr>
        <p:spPr>
          <a:xfrm>
            <a:off x="6890777" y="6670569"/>
            <a:ext cx="52527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595959"/>
                </a:solidFill>
              </a:rPr>
              <a:t>NORMS AND REGULATION</a:t>
            </a:r>
          </a:p>
        </p:txBody>
      </p:sp>
    </p:spTree>
    <p:extLst>
      <p:ext uri="{BB962C8B-B14F-4D97-AF65-F5344CB8AC3E}">
        <p14:creationId xmlns:p14="http://schemas.microsoft.com/office/powerpoint/2010/main" val="18462639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8CD2B798-7994-4548-A2BE-4AEF9C1A5F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9" name="Oval 5">
            <a:extLst>
              <a:ext uri="{FF2B5EF4-FFF2-40B4-BE49-F238E27FC236}">
                <a16:creationId xmlns:a16="http://schemas.microsoft.com/office/drawing/2014/main" id="{E6162320-3B67-42BB-AF9D-939326E648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722E143-84C1-4F95-937C-78B92D2811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4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Espace réservé du contenu 4" descr="Une image contenant extérieur, moto, route, montagne&#10;&#10;Description générée automatiquement">
            <a:extLst>
              <a:ext uri="{FF2B5EF4-FFF2-40B4-BE49-F238E27FC236}">
                <a16:creationId xmlns:a16="http://schemas.microsoft.com/office/drawing/2014/main" id="{6324A5BA-CF19-413B-9906-594FAF952C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C5373426-E26E-431D-959C-5DB96C0B6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7" y="1238442"/>
            <a:ext cx="3635926" cy="4355751"/>
          </a:xfrm>
          <a:prstGeom prst="rect">
            <a:avLst/>
          </a:prstGeom>
          <a:solidFill>
            <a:srgbClr val="00000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7EB418E-FA1F-4197-85D8-23ABA5B7FD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439" y="1475234"/>
            <a:ext cx="3214307" cy="290169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000" kern="1200" cap="all" spc="200" baseline="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Pangolin te</a:t>
            </a:r>
            <a:r>
              <a:rPr lang="en-US" sz="4000" spc="200" dirty="0">
                <a:solidFill>
                  <a:srgbClr val="FFFFFF"/>
                </a:solidFill>
              </a:rPr>
              <a:t>am</a:t>
            </a:r>
            <a:endParaRPr lang="en-US" sz="4000" kern="1200" cap="all" spc="200" baseline="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10C4521-C24A-4DCA-8D05-C99C4617E2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3440" y="4608576"/>
            <a:ext cx="3205640" cy="774186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0" indent="0" algn="r">
              <a:spcBef>
                <a:spcPts val="0"/>
              </a:spcBef>
              <a:buNone/>
            </a:pPr>
            <a:r>
              <a:rPr lang="en-US" sz="1400" dirty="0">
                <a:solidFill>
                  <a:srgbClr val="FFFFFF"/>
                </a:solidFill>
              </a:rPr>
              <a:t>Jean-François LEGAL</a:t>
            </a:r>
          </a:p>
          <a:p>
            <a:pPr marL="0" indent="0" algn="r">
              <a:spcBef>
                <a:spcPts val="0"/>
              </a:spcBef>
              <a:buNone/>
            </a:pPr>
            <a:r>
              <a:rPr lang="en-US" sz="1400" dirty="0">
                <a:solidFill>
                  <a:srgbClr val="FFFFFF"/>
                </a:solidFill>
              </a:rPr>
              <a:t>Arthur MAIGROT</a:t>
            </a:r>
            <a:br>
              <a:rPr lang="en-US" sz="1400" dirty="0">
                <a:solidFill>
                  <a:srgbClr val="FFFFFF"/>
                </a:solidFill>
              </a:rPr>
            </a:br>
            <a:r>
              <a:rPr lang="en-US" sz="1400" dirty="0">
                <a:solidFill>
                  <a:srgbClr val="FFFFFF"/>
                </a:solidFill>
              </a:rPr>
              <a:t>Tom CHEMALY</a:t>
            </a:r>
            <a:br>
              <a:rPr lang="en-US" sz="1400" dirty="0">
                <a:solidFill>
                  <a:srgbClr val="FFFFFF"/>
                </a:solidFill>
              </a:rPr>
            </a:br>
            <a:r>
              <a:rPr lang="en-US" sz="1400" dirty="0">
                <a:solidFill>
                  <a:srgbClr val="FFFFFF"/>
                </a:solidFill>
              </a:rPr>
              <a:t>Charlotte GEX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96D07482-83A3-4451-943C-B46961082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65829" y="4508519"/>
            <a:ext cx="2926080" cy="0"/>
          </a:xfrm>
          <a:prstGeom prst="line">
            <a:avLst/>
          </a:prstGeom>
          <a:ln w="19050">
            <a:solidFill>
              <a:srgbClr val="64A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Image 13" descr="Une image contenant parapluie&#10;&#10;Description générée automatiquement">
            <a:extLst>
              <a:ext uri="{FF2B5EF4-FFF2-40B4-BE49-F238E27FC236}">
                <a16:creationId xmlns:a16="http://schemas.microsoft.com/office/drawing/2014/main" id="{27A555A4-C4CB-48AF-A028-7F5737F809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860" y="1557424"/>
            <a:ext cx="2930799" cy="2198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26937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égral">
  <a:themeElements>
    <a:clrScheme name="Inté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é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é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Override1.xml><?xml version="1.0" encoding="utf-8"?>
<a:themeOverride xmlns:a="http://schemas.openxmlformats.org/drawingml/2006/main">
  <a:clrScheme name="Intégral">
    <a:dk1>
      <a:sysClr val="windowText" lastClr="000000"/>
    </a:dk1>
    <a:lt1>
      <a:sysClr val="window" lastClr="FFFFFF"/>
    </a:lt1>
    <a:dk2>
      <a:srgbClr val="335B74"/>
    </a:dk2>
    <a:lt2>
      <a:srgbClr val="DFE3E5"/>
    </a:lt2>
    <a:accent1>
      <a:srgbClr val="1CADE4"/>
    </a:accent1>
    <a:accent2>
      <a:srgbClr val="2683C6"/>
    </a:accent2>
    <a:accent3>
      <a:srgbClr val="27CED7"/>
    </a:accent3>
    <a:accent4>
      <a:srgbClr val="42BA97"/>
    </a:accent4>
    <a:accent5>
      <a:srgbClr val="3E8853"/>
    </a:accent5>
    <a:accent6>
      <a:srgbClr val="62A39F"/>
    </a:accent6>
    <a:hlink>
      <a:srgbClr val="6B9F25"/>
    </a:hlink>
    <a:folHlink>
      <a:srgbClr val="B26B0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152</TotalTime>
  <Words>53</Words>
  <Application>Microsoft Office PowerPoint</Application>
  <PresentationFormat>Grand écran</PresentationFormat>
  <Paragraphs>23</Paragraphs>
  <Slides>8</Slides>
  <Notes>0</Notes>
  <HiddenSlides>0</HiddenSlides>
  <MMClips>1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8</vt:i4>
      </vt:variant>
    </vt:vector>
  </HeadingPairs>
  <TitlesOfParts>
    <vt:vector size="13" baseType="lpstr">
      <vt:lpstr>Raleway</vt:lpstr>
      <vt:lpstr>Tw Cen MT</vt:lpstr>
      <vt:lpstr>Tw Cen MT Condensed</vt:lpstr>
      <vt:lpstr>Wingdings 3</vt:lpstr>
      <vt:lpstr>Intégral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Pangolin team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Jean-François LE GAL</dc:creator>
  <cp:lastModifiedBy>Jean-François LE GAL</cp:lastModifiedBy>
  <cp:revision>10</cp:revision>
  <dcterms:created xsi:type="dcterms:W3CDTF">2019-10-11T09:36:47Z</dcterms:created>
  <dcterms:modified xsi:type="dcterms:W3CDTF">2019-10-11T13:15:50Z</dcterms:modified>
</cp:coreProperties>
</file>